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7" r:id="rId5"/>
    <p:sldId id="268" r:id="rId6"/>
    <p:sldId id="264" r:id="rId7"/>
    <p:sldId id="263" r:id="rId8"/>
    <p:sldId id="265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9393F"/>
    <a:srgbClr val="AA393F"/>
    <a:srgbClr val="01C1FF"/>
    <a:srgbClr val="24604C"/>
    <a:srgbClr val="2841FE"/>
    <a:srgbClr val="0070C0"/>
    <a:srgbClr val="02B7CD"/>
    <a:srgbClr val="0B5395"/>
    <a:srgbClr val="448AD7"/>
    <a:srgbClr val="0067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62" d="100"/>
          <a:sy n="62" d="100"/>
        </p:scale>
        <p:origin x="-79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88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D1CD9CD-7E8A-4B9A-AAC2-D320EA1BA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F8BA1A1-5423-4097-9E81-69FE9C76C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9231-E164-40F4-9440-A933E80E0D4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A05A505-898B-40B6-995F-EC8B619D5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C6084D-9BF9-4BDD-8FA2-F3D1C9A63B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8D04-334D-42F7-9B7D-242DA519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17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FB10-EEEF-4003-A3A1-43520C4FB01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E19F-7952-44E3-B289-25296E677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8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4E19F-7952-44E3-B289-25296E677E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31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91" y="1724529"/>
            <a:ext cx="10006445" cy="4351338"/>
          </a:xfrm>
        </p:spPr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5300" y="6356350"/>
            <a:ext cx="40381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7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2150918"/>
            <a:ext cx="6536747" cy="17456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55" y="3969905"/>
            <a:ext cx="6536747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08" y="2636609"/>
            <a:ext cx="9328637" cy="174567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«Создание образовательной среды для развития интеллектуального и творческого потенциала обучающихся»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A919CF-5BCB-4127-8E14-876C70A1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772" y="5529442"/>
            <a:ext cx="6536747" cy="1500187"/>
          </a:xfrm>
        </p:spPr>
        <p:txBody>
          <a:bodyPr/>
          <a:lstStyle/>
          <a:p>
            <a:r>
              <a:rPr lang="ru-RU" dirty="0" err="1" smtClean="0"/>
              <a:t>Чихунова</a:t>
            </a:r>
            <a:r>
              <a:rPr lang="ru-RU" dirty="0" smtClean="0"/>
              <a:t> Елена Александровна,</a:t>
            </a:r>
          </a:p>
          <a:p>
            <a:r>
              <a:rPr lang="ru-RU" sz="1800" dirty="0" smtClean="0"/>
              <a:t>учитель русского языка и литературы</a:t>
            </a:r>
          </a:p>
          <a:p>
            <a:r>
              <a:rPr lang="ru-RU" sz="1800" dirty="0" smtClean="0"/>
              <a:t>МБОУ СОШ №1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Проекты</a:t>
            </a:r>
            <a:endParaRPr lang="ru-RU" sz="6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7691" y="1285103"/>
            <a:ext cx="10006445" cy="479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Особое место в моей системе работы занимает проектная деятельность. Использую её с целью организовать активную коммуникативную деятельность учащихся, стимулировать их самостоятельную работу, то есть обеспечить формирование коммуникативной компетенции. </a:t>
            </a:r>
            <a:r>
              <a:rPr lang="ru-RU" sz="3200" b="1" dirty="0"/>
              <a:t>Моя цель </a:t>
            </a:r>
            <a:r>
              <a:rPr lang="ru-RU" sz="3200" dirty="0"/>
              <a:t>– направить ребенка в поиск, который позволяет реализовать его интеллектуальные и творческие способности в ходе основного обучения и во внеклассной деятельности. Моим учащимся очень нравятся творческие коллективные проекты.</a:t>
            </a:r>
          </a:p>
        </p:txBody>
      </p:sp>
    </p:spTree>
    <p:extLst>
      <p:ext uri="{BB962C8B-B14F-4D97-AF65-F5344CB8AC3E}">
        <p14:creationId xmlns="" xmlns:p14="http://schemas.microsoft.com/office/powerpoint/2010/main" val="4137408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20" y="518984"/>
            <a:ext cx="4794422" cy="1161535"/>
          </a:xfrm>
        </p:spPr>
        <p:txBody>
          <a:bodyPr>
            <a:normAutofit/>
          </a:bodyPr>
          <a:lstStyle/>
          <a:p>
            <a:r>
              <a:rPr lang="ru-RU" b="1" dirty="0" smtClean="0"/>
              <a:t>Моя мечта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5227" y="1915297"/>
            <a:ext cx="9065202" cy="2940908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Моя педагогическая мечта – каждый ребёнок должен быть успешным, как в учебной деятельности, так и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932161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552" y="3847161"/>
            <a:ext cx="7445952" cy="1745673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28" y="147998"/>
            <a:ext cx="6096000" cy="457200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="" xmlns:p14="http://schemas.microsoft.com/office/powerpoint/2010/main" val="20656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75" y="2480623"/>
            <a:ext cx="8229600" cy="43773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</a:t>
            </a:r>
            <a:r>
              <a:rPr lang="ru-RU" sz="4000" dirty="0"/>
              <a:t>Слишком много на свете людей, </a:t>
            </a:r>
            <a:br>
              <a:rPr lang="ru-RU" sz="4000" dirty="0"/>
            </a:br>
            <a:r>
              <a:rPr lang="ru-RU" sz="4000" dirty="0"/>
              <a:t> которым никто не помог пробудиться.»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А. Экзюпери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8" y="371476"/>
            <a:ext cx="4090151" cy="5453536"/>
          </a:xfrm>
          <a:effectLst>
            <a:softEdge rad="241300"/>
          </a:effectLst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4C407D-E7ED-4DF3-A822-4B670757048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После проведения анализа мы выявили, что у всех учащихся западает блок «Работа с текстом». Так появилась идея создания долгосрочного проекта </a:t>
            </a:r>
            <a:r>
              <a:rPr lang="ru-RU" b="1" dirty="0"/>
              <a:t>«Читающая школа». </a:t>
            </a:r>
            <a:r>
              <a:rPr lang="ru-RU" dirty="0"/>
              <a:t>Реализация проекта разработана на 10 лет. Программа </a:t>
            </a:r>
            <a:r>
              <a:rPr lang="ru-RU" b="1" dirty="0"/>
              <a:t>«Читающая школа» </a:t>
            </a:r>
            <a:r>
              <a:rPr lang="ru-RU" dirty="0"/>
              <a:t>направлена на решение главной проблемы современного кризиса детского чтения – слабой читательской среды: ребёнок растет в окружении </a:t>
            </a:r>
            <a:r>
              <a:rPr lang="ru-RU" dirty="0" smtClean="0"/>
              <a:t>не читающих </a:t>
            </a:r>
            <a:r>
              <a:rPr lang="ru-RU" dirty="0"/>
              <a:t>взрослых и в отсутствии качественных фондов детской литературы в домашних и школьных библиотеках. Поэтому решение проблемы лежит в совокупных, совместных усилиях семьи и школы. Образовательная стратегия программы «Читающая школа» предлагает инструментальный механизм, позволяющий активизировать ресурсы современной школы для решения общенациональной задачи – </a:t>
            </a:r>
            <a:r>
              <a:rPr lang="ru-RU" u="sng" dirty="0"/>
              <a:t>воспитание вдумчивых и увлеченных читателей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2169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«Словосочетание </a:t>
            </a:r>
            <a:r>
              <a:rPr lang="ru-RU" b="1" dirty="0"/>
              <a:t>«читательская грамотность» </a:t>
            </a:r>
            <a:r>
              <a:rPr lang="ru-RU" dirty="0"/>
              <a:t>появилось в контексте международного тестирования в 1991 г., как возможность размышлять о прочитанном и использовать прочитанное инструментально, для достижения личных и общественных целей, в первую очередь для дальнейшего обучения.  Читательскую компетентность необходимо формировать на каждом уроке на каждой ступени обучения, используя разнообразные формы, методы работы и технологии.</a:t>
            </a:r>
          </a:p>
        </p:txBody>
      </p:sp>
    </p:spTree>
    <p:extLst>
      <p:ext uri="{BB962C8B-B14F-4D97-AF65-F5344CB8AC3E}">
        <p14:creationId xmlns="" xmlns:p14="http://schemas.microsoft.com/office/powerpoint/2010/main" val="694858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01016" y="1462088"/>
            <a:ext cx="10006445" cy="4714371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1. Ежемесячная </a:t>
            </a:r>
            <a:r>
              <a:rPr lang="ru-RU" dirty="0"/>
              <a:t>акция «Подари школе книгу»</a:t>
            </a:r>
          </a:p>
          <a:p>
            <a:pPr marL="0" indent="0">
              <a:buNone/>
            </a:pPr>
            <a:r>
              <a:rPr lang="ru-RU" dirty="0" smtClean="0"/>
              <a:t>2. Участие </a:t>
            </a:r>
            <a:r>
              <a:rPr lang="ru-RU" dirty="0"/>
              <a:t>во всероссийских, региональных, городских мероприятиях, конкурсах и акциях: международный конкурс юных чтецов «Живая классика», всероссийская акция  «Читаем Ушинского», городской конкурс чтецов «Берега Отечества», городская акция «</a:t>
            </a:r>
            <a:r>
              <a:rPr lang="ru-RU" dirty="0" err="1"/>
              <a:t>Рубцовские</a:t>
            </a:r>
            <a:r>
              <a:rPr lang="ru-RU" dirty="0"/>
              <a:t> чтения», городская акция «Читающий город», городская литературно-историческая игра «Дальневосточная земля у океана», всероссийский конкурс «Сказки Абрамцевского дуба», международный конкурс «Кириллица», всероссийский детский конкурс «У Лукоморья», литературно-патриотическая акция «За тебя, Сталинград!», всероссийская онлайн-викторина «Сказочник всея Руси», всероссийский конкурс «Кто как зимует?»,</a:t>
            </a:r>
          </a:p>
          <a:p>
            <a:pPr marL="0" indent="0">
              <a:buNone/>
            </a:pPr>
            <a:r>
              <a:rPr lang="ru-RU" dirty="0" smtClean="0"/>
              <a:t>3. Декада </a:t>
            </a:r>
            <a:r>
              <a:rPr lang="ru-RU" dirty="0"/>
              <a:t>русского языка и литературы (по плану).</a:t>
            </a:r>
          </a:p>
          <a:p>
            <a:pPr marL="0" indent="0">
              <a:buNone/>
            </a:pPr>
            <a:r>
              <a:rPr lang="ru-RU" dirty="0" smtClean="0"/>
              <a:t>4. Один </a:t>
            </a:r>
            <a:r>
              <a:rPr lang="ru-RU" dirty="0"/>
              <a:t>раз в полугодие общешкольный конкурс чтецов 1-11 классы</a:t>
            </a:r>
          </a:p>
          <a:p>
            <a:pPr marL="0" indent="0">
              <a:buNone/>
            </a:pPr>
            <a:r>
              <a:rPr lang="ru-RU" dirty="0" smtClean="0"/>
              <a:t>5. Защита </a:t>
            </a:r>
            <a:r>
              <a:rPr lang="ru-RU" dirty="0"/>
              <a:t>мини-проектов «Моя любимая книга», «Мой любимый писатель», «Книжка-малышка», «Мой любимый литературный герой». 5-10 классы.</a:t>
            </a:r>
          </a:p>
          <a:p>
            <a:pPr marL="0" indent="0">
              <a:buNone/>
            </a:pPr>
            <a:r>
              <a:rPr lang="ru-RU" dirty="0" smtClean="0"/>
              <a:t>6. Конкурс </a:t>
            </a:r>
            <a:r>
              <a:rPr lang="ru-RU" dirty="0"/>
              <a:t>монологов «Игра в монолог» (подготовка к устному итоговому собеседованию) 7-9 классы.</a:t>
            </a:r>
          </a:p>
          <a:p>
            <a:pPr marL="0" indent="0">
              <a:buNone/>
            </a:pPr>
            <a:r>
              <a:rPr lang="ru-RU" dirty="0" smtClean="0"/>
              <a:t>7. Литературный </a:t>
            </a:r>
            <a:r>
              <a:rPr lang="ru-RU" dirty="0"/>
              <a:t>ринг по сказкам писателей-юбиляров 2-8 классы.</a:t>
            </a:r>
          </a:p>
          <a:p>
            <a:pPr marL="0" indent="0">
              <a:buNone/>
            </a:pPr>
            <a:r>
              <a:rPr lang="ru-RU" dirty="0" smtClean="0"/>
              <a:t>8. Литературная </a:t>
            </a:r>
            <a:r>
              <a:rPr lang="ru-RU" dirty="0"/>
              <a:t>акция «Успешные люди любят читать» (оформление плакатов) 5-11 классы.</a:t>
            </a:r>
          </a:p>
          <a:p>
            <a:pPr marL="0" indent="0">
              <a:buNone/>
            </a:pPr>
            <a:r>
              <a:rPr lang="ru-RU" dirty="0" smtClean="0"/>
              <a:t>9. Оформление </a:t>
            </a:r>
            <a:r>
              <a:rPr lang="ru-RU" dirty="0"/>
              <a:t>читательских дневников, читательских уголков.</a:t>
            </a:r>
          </a:p>
          <a:p>
            <a:pPr marL="0" indent="0">
              <a:buNone/>
            </a:pPr>
            <a:r>
              <a:rPr lang="ru-RU" dirty="0" smtClean="0"/>
              <a:t>10. Рейды </a:t>
            </a:r>
            <a:r>
              <a:rPr lang="ru-RU" dirty="0"/>
              <a:t>«Давайте беречь учебники…».</a:t>
            </a:r>
          </a:p>
          <a:p>
            <a:pPr marL="0" indent="0">
              <a:buNone/>
            </a:pPr>
            <a:r>
              <a:rPr lang="ru-RU" dirty="0" smtClean="0"/>
              <a:t>11. Родительские </a:t>
            </a:r>
            <a:r>
              <a:rPr lang="ru-RU" dirty="0"/>
              <a:t>собрания «Книга – лучший друг и товарищ», «Папа, мама, я – читающая семья».</a:t>
            </a:r>
          </a:p>
          <a:p>
            <a:pPr marL="0" indent="0">
              <a:buNone/>
            </a:pPr>
            <a:r>
              <a:rPr lang="ru-RU" dirty="0" smtClean="0"/>
              <a:t>12. Литературные </a:t>
            </a:r>
            <a:r>
              <a:rPr lang="ru-RU" dirty="0"/>
              <a:t>гостиные.</a:t>
            </a:r>
          </a:p>
          <a:p>
            <a:pPr marL="0" indent="0">
              <a:buNone/>
            </a:pPr>
            <a:r>
              <a:rPr lang="ru-RU" dirty="0" smtClean="0"/>
              <a:t>13. Проверка </a:t>
            </a:r>
            <a:r>
              <a:rPr lang="ru-RU" dirty="0"/>
              <a:t>навыков смыслового чтения.</a:t>
            </a:r>
          </a:p>
          <a:p>
            <a:pPr marL="0" indent="0">
              <a:buNone/>
            </a:pPr>
            <a:r>
              <a:rPr lang="ru-RU" dirty="0" smtClean="0"/>
              <a:t>14. Анкетирование </a:t>
            </a:r>
            <a:r>
              <a:rPr lang="ru-RU" dirty="0"/>
              <a:t>детей и родителей.</a:t>
            </a:r>
          </a:p>
          <a:p>
            <a:pPr marL="0" indent="0">
              <a:buNone/>
            </a:pPr>
            <a:r>
              <a:rPr lang="ru-RU" dirty="0" smtClean="0"/>
              <a:t>15. Библиотечные </a:t>
            </a:r>
            <a:r>
              <a:rPr lang="ru-RU" dirty="0"/>
              <a:t>уроки по плану. </a:t>
            </a:r>
          </a:p>
          <a:p>
            <a:pPr marL="0" indent="0">
              <a:buNone/>
            </a:pPr>
            <a:r>
              <a:rPr lang="ru-RU" dirty="0" smtClean="0"/>
              <a:t>16. Часы </a:t>
            </a:r>
            <a:r>
              <a:rPr lang="ru-RU" dirty="0"/>
              <a:t>общения «Что модно читать»</a:t>
            </a:r>
          </a:p>
          <a:p>
            <a:pPr marL="0" indent="0">
              <a:buNone/>
            </a:pPr>
            <a:r>
              <a:rPr lang="ru-RU" dirty="0" smtClean="0"/>
              <a:t>17. Конкурс </a:t>
            </a:r>
            <a:r>
              <a:rPr lang="ru-RU" dirty="0"/>
              <a:t>рисунков по прочитанным произведениям.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7101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9026BF4-A034-404D-AD35-7E4C7D7B757F}"/>
              </a:ext>
            </a:extLst>
          </p:cNvPr>
          <p:cNvSpPr/>
          <p:nvPr/>
        </p:nvSpPr>
        <p:spPr>
          <a:xfrm>
            <a:off x="1070260" y="1462088"/>
            <a:ext cx="3439966" cy="42719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9" y="1464489"/>
            <a:ext cx="3420632" cy="4269561"/>
          </a:xfrm>
          <a:noFill/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842963" y="122795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823628" y="119955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79748B-1286-4938-BCC6-0B51CC2876E6}"/>
              </a:ext>
            </a:extLst>
          </p:cNvPr>
          <p:cNvSpPr/>
          <p:nvPr/>
        </p:nvSpPr>
        <p:spPr>
          <a:xfrm>
            <a:off x="4634195" y="2470225"/>
            <a:ext cx="3242980" cy="38448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2557462" y="727868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198E3F1-E7EE-440E-AB40-FF7D82B8F184}"/>
              </a:ext>
            </a:extLst>
          </p:cNvPr>
          <p:cNvSpPr/>
          <p:nvPr/>
        </p:nvSpPr>
        <p:spPr>
          <a:xfrm>
            <a:off x="8099852" y="1316465"/>
            <a:ext cx="2886075" cy="38460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1903408" y="685800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69" y="2470225"/>
            <a:ext cx="3246306" cy="384485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C66C8AB-16F5-437B-9631-FA3568821788}"/>
              </a:ext>
            </a:extLst>
          </p:cNvPr>
          <p:cNvSpPr/>
          <p:nvPr/>
        </p:nvSpPr>
        <p:spPr>
          <a:xfrm>
            <a:off x="4513404" y="216856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6D88AA-5360-45DB-97B7-B4F3FFD54231}"/>
              </a:ext>
            </a:extLst>
          </p:cNvPr>
          <p:cNvSpPr txBox="1"/>
          <p:nvPr/>
        </p:nvSpPr>
        <p:spPr>
          <a:xfrm>
            <a:off x="4513405" y="218133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3" y="1316465"/>
            <a:ext cx="2884564" cy="3846085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7877175" y="109657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>
            <a:off x="7877176" y="110648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1BFE74-E988-46F9-8C80-F831F466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2" y="0"/>
            <a:ext cx="9460923" cy="1325563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1527761-1E26-49D9-80E9-FE3FD9A200CA}"/>
              </a:ext>
            </a:extLst>
          </p:cNvPr>
          <p:cNvSpPr/>
          <p:nvPr/>
        </p:nvSpPr>
        <p:spPr>
          <a:xfrm>
            <a:off x="228598" y="1102036"/>
            <a:ext cx="2895291" cy="7796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393D29C-A43B-4407-9A31-6A635E50E0F0}"/>
              </a:ext>
            </a:extLst>
          </p:cNvPr>
          <p:cNvSpPr/>
          <p:nvPr/>
        </p:nvSpPr>
        <p:spPr>
          <a:xfrm>
            <a:off x="3318645" y="1593643"/>
            <a:ext cx="2011217" cy="764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1F051DE-3AE7-4E89-BE6E-08ADD6D500F6}"/>
              </a:ext>
            </a:extLst>
          </p:cNvPr>
          <p:cNvSpPr/>
          <p:nvPr/>
        </p:nvSpPr>
        <p:spPr>
          <a:xfrm>
            <a:off x="5523652" y="831299"/>
            <a:ext cx="2899676" cy="7694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93E9F4E-265E-448D-9979-ED7F5874B905}"/>
              </a:ext>
            </a:extLst>
          </p:cNvPr>
          <p:cNvSpPr/>
          <p:nvPr/>
        </p:nvSpPr>
        <p:spPr>
          <a:xfrm>
            <a:off x="8743430" y="578410"/>
            <a:ext cx="2753245" cy="765000"/>
          </a:xfrm>
          <a:prstGeom prst="rect">
            <a:avLst/>
          </a:prstGeom>
          <a:solidFill>
            <a:srgbClr val="A9393F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C668B25-1C15-45A5-B8A6-9E2168E9FBF8}"/>
              </a:ext>
            </a:extLst>
          </p:cNvPr>
          <p:cNvSpPr/>
          <p:nvPr/>
        </p:nvSpPr>
        <p:spPr>
          <a:xfrm>
            <a:off x="228599" y="1881640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92AAD73-EE3A-4E34-AE0F-6E082197EC17}"/>
              </a:ext>
            </a:extLst>
          </p:cNvPr>
          <p:cNvSpPr/>
          <p:nvPr/>
        </p:nvSpPr>
        <p:spPr>
          <a:xfrm>
            <a:off x="3318645" y="2369795"/>
            <a:ext cx="2011218" cy="3554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8475D84-8EC3-4FD4-A4A4-1A33CEBEFA78}"/>
              </a:ext>
            </a:extLst>
          </p:cNvPr>
          <p:cNvSpPr/>
          <p:nvPr/>
        </p:nvSpPr>
        <p:spPr>
          <a:xfrm>
            <a:off x="5523652" y="1593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A1B5059-9F71-460F-89FC-233BA5103886}"/>
              </a:ext>
            </a:extLst>
          </p:cNvPr>
          <p:cNvSpPr/>
          <p:nvPr/>
        </p:nvSpPr>
        <p:spPr>
          <a:xfrm>
            <a:off x="8747432" y="1343410"/>
            <a:ext cx="2749244" cy="3866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F7995C7-1A67-44E7-9DB9-4CBF8043BEA8}"/>
              </a:ext>
            </a:extLst>
          </p:cNvPr>
          <p:cNvSpPr/>
          <p:nvPr/>
        </p:nvSpPr>
        <p:spPr>
          <a:xfrm>
            <a:off x="228599" y="5730368"/>
            <a:ext cx="2895290" cy="1941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C3AC954-F4FC-42C9-B10F-041C7FAFC0CD}"/>
              </a:ext>
            </a:extLst>
          </p:cNvPr>
          <p:cNvSpPr/>
          <p:nvPr/>
        </p:nvSpPr>
        <p:spPr>
          <a:xfrm>
            <a:off x="3318643" y="5924549"/>
            <a:ext cx="2011219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906A70D-6971-4559-8A2C-8E8CCBD8167B}"/>
              </a:ext>
            </a:extLst>
          </p:cNvPr>
          <p:cNvSpPr/>
          <p:nvPr/>
        </p:nvSpPr>
        <p:spPr>
          <a:xfrm>
            <a:off x="5530512" y="5457825"/>
            <a:ext cx="2899677" cy="190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4BDFEBF-48AE-4FBE-BBB8-1DD34F1A67B1}"/>
              </a:ext>
            </a:extLst>
          </p:cNvPr>
          <p:cNvSpPr/>
          <p:nvPr/>
        </p:nvSpPr>
        <p:spPr>
          <a:xfrm>
            <a:off x="8743430" y="5228021"/>
            <a:ext cx="2753246" cy="229803"/>
          </a:xfrm>
          <a:prstGeom prst="rect">
            <a:avLst/>
          </a:prstGeom>
          <a:solidFill>
            <a:srgbClr val="A9393F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0EA8A7C-6CDE-4CA1-BFCE-896766CD00C6}"/>
              </a:ext>
            </a:extLst>
          </p:cNvPr>
          <p:cNvSpPr txBox="1"/>
          <p:nvPr/>
        </p:nvSpPr>
        <p:spPr>
          <a:xfrm>
            <a:off x="1296448" y="111219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93F4B1F-2F92-4ABA-BC17-F72BBE1F1E20}"/>
              </a:ext>
            </a:extLst>
          </p:cNvPr>
          <p:cNvSpPr txBox="1"/>
          <p:nvPr/>
        </p:nvSpPr>
        <p:spPr>
          <a:xfrm>
            <a:off x="3946584" y="160332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CF10E07-0E80-45CC-8D67-A681D3843D8C}"/>
              </a:ext>
            </a:extLst>
          </p:cNvPr>
          <p:cNvSpPr txBox="1"/>
          <p:nvPr/>
        </p:nvSpPr>
        <p:spPr>
          <a:xfrm>
            <a:off x="6591976" y="82420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F72F78-AFC4-43F2-9DBC-EDA618A9A73C}"/>
              </a:ext>
            </a:extLst>
          </p:cNvPr>
          <p:cNvSpPr txBox="1"/>
          <p:nvPr/>
        </p:nvSpPr>
        <p:spPr>
          <a:xfrm>
            <a:off x="9750528" y="591815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" y="1881640"/>
            <a:ext cx="2899548" cy="38660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2" y="2369796"/>
            <a:ext cx="2011220" cy="35659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51" y="1593643"/>
            <a:ext cx="2899677" cy="3864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28" y="1343410"/>
            <a:ext cx="2753247" cy="3884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295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F80000-B4CA-44C9-9BD3-0DED70B8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0A421061-5800-4F58-A446-54424ED9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452" y="840260"/>
            <a:ext cx="4061059" cy="543951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сделать урок русского языка интересным, увлекательным?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привить ученикам  разумное отношение к предмету?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выполнить социальный заказ, где доминирующей идеей федерального компонента государственного образовательного стандарта по русскому языку является интенсивное речевое и интеллектуальное развитие учащихся на всех ступенях обучения? </a:t>
            </a:r>
            <a:endParaRPr lang="en-US" dirty="0"/>
          </a:p>
        </p:txBody>
      </p:sp>
      <p:pic>
        <p:nvPicPr>
          <p:cNvPr id="5" name="Рисунок 4" descr="Контрольный список (справа налево)">
            <a:extLst>
              <a:ext uri="{FF2B5EF4-FFF2-40B4-BE49-F238E27FC236}">
                <a16:creationId xmlns="" xmlns:a16="http://schemas.microsoft.com/office/drawing/2014/main" id="{2DF37179-30C9-47D5-A54B-F5E5766F6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08018" y="1346886"/>
            <a:ext cx="3700488" cy="4680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320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Задачи, </a:t>
            </a:r>
            <a:r>
              <a:rPr lang="ru-RU" sz="4800" dirty="0" smtClean="0"/>
              <a:t>стоящие перед учителем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Задачи, стоящие перед учителем-словесником, во многом отличаются от целей и задач других учителей-предметников. По большому счету, наша главная цель – это душа ребенка, это проблемы нравственности, это развитие </a:t>
            </a:r>
            <a:r>
              <a:rPr lang="ru-RU" sz="3600" u="sng" dirty="0"/>
              <a:t>творческой личности</a:t>
            </a:r>
            <a:r>
              <a:rPr lang="ru-RU" sz="3600" dirty="0"/>
              <a:t>, а также проблема подготовки ученика как </a:t>
            </a:r>
            <a:r>
              <a:rPr lang="ru-RU" sz="3600" u="sng" dirty="0"/>
              <a:t>языковой личности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5200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692</Words>
  <Application>Microsoft Office PowerPoint</Application>
  <PresentationFormat>Произвольный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«Создание образовательной среды для развития интеллектуального и творческого потенциала обучающихся»</vt:lpstr>
      <vt:lpstr>«Слишком много на свете людей,   которым никто не помог пробудиться.»   А. Экзюпери  </vt:lpstr>
      <vt:lpstr>Проблематика</vt:lpstr>
      <vt:lpstr>Читательская грамотность</vt:lpstr>
      <vt:lpstr>Мероприятия</vt:lpstr>
      <vt:lpstr>Мероприятия</vt:lpstr>
      <vt:lpstr>Мероприятия</vt:lpstr>
      <vt:lpstr>Русский язык</vt:lpstr>
      <vt:lpstr>Задачи, стоящие перед учителем</vt:lpstr>
      <vt:lpstr>Проекты</vt:lpstr>
      <vt:lpstr>Моя мечта</vt:lpstr>
      <vt:lpstr>Спасибо за внимание</vt:lpstr>
    </vt:vector>
  </TitlesOfParts>
  <Company>presentation-creation.ru</Company>
  <LinksUpToDate>false</LinksUpToDate>
  <SharedDoc>false</SharedDoc>
  <HyperlinkBase>presentation-creation.ru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треугольники, presentation-creation.ru</dc:title>
  <dc:creator>User Obstinate</dc:creator>
  <cp:lastModifiedBy>Елена Чихунова</cp:lastModifiedBy>
  <cp:revision>45</cp:revision>
  <dcterms:created xsi:type="dcterms:W3CDTF">2021-05-04T06:37:33Z</dcterms:created>
  <dcterms:modified xsi:type="dcterms:W3CDTF">2024-10-29T20:26:31Z</dcterms:modified>
</cp:coreProperties>
</file>