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271A8-3F00-474D-913D-31B81218045C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D4425-6B79-4FFB-8D76-B2A10159A9B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D4425-6B79-4FFB-8D76-B2A10159A9B1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D4425-6B79-4FFB-8D76-B2A10159A9B1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D5270E1-4BAB-A5BC-91CF-58DB05B928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42C9606-4E2E-4588-40EE-C339CEA78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1097281"/>
            <a:ext cx="8046720" cy="59436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13818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="" xmlns:a16="http://schemas.microsoft.com/office/drawing/2014/main" id="{766FB59C-7FD0-9327-5560-951BAC891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2065654"/>
            <a:ext cx="804672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1388049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Аттестация </a:t>
            </a:r>
            <a:br>
              <a:rPr lang="ru-RU" b="1" dirty="0" smtClean="0"/>
            </a:br>
            <a:r>
              <a:rPr lang="ru-RU" b="1" dirty="0" smtClean="0"/>
              <a:t>педагогических работников </a:t>
            </a:r>
            <a:br>
              <a:rPr lang="ru-RU" b="1" dirty="0" smtClean="0"/>
            </a:br>
            <a:r>
              <a:rPr lang="ru-RU" b="1" dirty="0" smtClean="0"/>
              <a:t>на квалификационную категорию</a:t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профессиональной деятельности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928670"/>
          <a:ext cx="8429684" cy="5682169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8429684"/>
              </a:tblGrid>
              <a:tr h="94851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35.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Первая 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педагогическим работникам устанавливается на основе следующих показателей их профессиональной деятельности: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06606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стабильных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положительных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результатов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освоения обучающимися образовательных программ, в том числе в области искусств, физической культуры и спорта, по итогам мониторингов и иных форм контроля, проводимых организацией;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1590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стабильных положительных результатов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освоения обучающимися образовательных программ по итогам мониторинга системы образования, проводимого в порядке, установленном Правительством Российской Федерации; 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48098"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выявления развития у обучающихся способностей к научной (интеллектуальной), творческой, физкультурно-спортивной деятельности;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53035"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личного вклада в повышение качества образования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совершенствования методов обучения и воспитания, транслирования в педагогических коллективах опыта практических результатов своей профессиональной деятельности,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активного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участия в работе методических объединений педагогических работников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профессиональной деятельности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928670"/>
          <a:ext cx="8329642" cy="5722432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8329642"/>
              </a:tblGrid>
              <a:tr h="83364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П.36 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Высшая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категория 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педагогическим работникам устанавливается на основе следующих показателей их профессиональной деятельности: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138189"/>
                    </a:solidFill>
                  </a:tcPr>
                </a:tc>
              </a:tr>
              <a:tr h="937854"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достижения обучающимися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положительной динамики результатов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освоения образовательных программ, в том числе в области искусств, физической культуры и спорта, по итогам мониторингов, проводимых организацией;</a:t>
                      </a:r>
                      <a:endParaRPr lang="ru-RU" sz="1600" dirty="0"/>
                    </a:p>
                  </a:txBody>
                  <a:tcPr/>
                </a:tc>
              </a:tr>
              <a:tr h="1020747"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достижения обучающимися п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оложительных результатов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освоения образовательных программ по итогам мониторинга системы образования, проводимого в порядке, установленном Правительством Российской Федерации;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31147"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выявления и развития способностей обучающихся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научной (интеллектуальной), творческой, физкультурно-спортивной деятельности, а также их участия в олимпиадах, конкурсах, фестивалях, соревнованиях;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76075"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личного вклада в повышение качества образования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совершенствования методов обучения и воспитания, и продуктивного использования новых образовательных технологий,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транслирования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педагогических коллективах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опыта практических результатов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своей профессиональной деятельности, в том числе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экспериментальной и инновационной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15567"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активного участия в работе методических объединений педагогических работников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организаций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в разработке программно-методического сопровождения образовательного процесса, профессиональных конкурсах.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829576" cy="71438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документов, необходимых для предоставления в аттестационную комиссию: </a:t>
            </a:r>
            <a:endParaRPr lang="ru-RU" sz="28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42B4307-F8F5-54D1-34E5-CE30C5DCB248}"/>
              </a:ext>
            </a:extLst>
          </p:cNvPr>
          <p:cNvSpPr/>
          <p:nvPr/>
        </p:nvSpPr>
        <p:spPr>
          <a:xfrm>
            <a:off x="428596" y="928670"/>
            <a:ext cx="850112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Заявление с приложениями.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педагогического работника – 1 лист: (приложение № 1, № 2 к Регламенту), в котором указываются фамилия, имя, отчество педагогического работника, сведения о месте работы и должности, сведения о квалификационной категории, на которую претендует педагогический работник, сведения о ранее присвоенной квалификационной категории (при наличии), сведения о государственных наградах (при наличии), номер телефона, адрес электронной почты.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 на обработку персональных данных (приложение № 3 к Регламенту);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о профессиональном образовании, переподготовке  (в случае перемены фамилии прилагается копия свидетельства о браке);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подтверждающий наличие имеющейся квалификационной категории (приказ или запись в трудовой книжке).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ходатайство работодателя (на категорию «педагог-методист», «педагог-наставник»), ходатайство руководителя, включающее мотивированную, объективную оценку результатов профессиональной деятельности (для педагогических работников, имеющих государственные награды, почётные звания и др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0E3B7AD6-9376-65E5-76AD-C763DEF4B594}"/>
              </a:ext>
            </a:extLst>
          </p:cNvPr>
          <p:cNvSpPr/>
          <p:nvPr/>
        </p:nvSpPr>
        <p:spPr>
          <a:xfrm>
            <a:off x="428596" y="4878940"/>
            <a:ext cx="50276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Опись документов индивидуальной папки.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89DCF7DC-BDFC-4F4D-8F93-389F51822BFE}"/>
              </a:ext>
            </a:extLst>
          </p:cNvPr>
          <p:cNvSpPr/>
          <p:nvPr/>
        </p:nvSpPr>
        <p:spPr>
          <a:xfrm>
            <a:off x="500034" y="5477439"/>
            <a:ext cx="44555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Экспертное заключение или чек-лист.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BB75404-74C5-7296-2EC8-76817792DCC7}"/>
              </a:ext>
            </a:extLst>
          </p:cNvPr>
          <p:cNvSpPr/>
          <p:nvPr/>
        </p:nvSpPr>
        <p:spPr>
          <a:xfrm>
            <a:off x="500034" y="6110088"/>
            <a:ext cx="50009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Индивидуальная папка (папка-накопитель).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1381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1381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1381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Нормативно-правовое </a:t>
            </a:r>
            <a:r>
              <a:rPr lang="ru-RU" sz="3600" b="1" dirty="0" smtClean="0">
                <a:solidFill>
                  <a:srgbClr val="1381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процедуры проведения аттестации</a:t>
            </a:r>
            <a:r>
              <a:rPr lang="ru-RU" b="1" dirty="0" smtClean="0">
                <a:solidFill>
                  <a:srgbClr val="1381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1381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28596" y="1142984"/>
            <a:ext cx="8501122" cy="5500726"/>
          </a:xfrm>
          <a:ln w="50800">
            <a:solidFill>
              <a:srgbClr val="138189"/>
            </a:solidFill>
          </a:ln>
        </p:spPr>
        <p:txBody>
          <a:bodyPr>
            <a:normAutofit lnSpcReduction="10000"/>
          </a:bodyPr>
          <a:lstStyle/>
          <a:p>
            <a:pPr algn="just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Федеральный закон от 29 декабря 2012 № 273-ФЗ «Об образовании в Российской Федерации»,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статья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49.</a:t>
            </a:r>
          </a:p>
          <a:p>
            <a:pPr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Постановление Правительства РФ от 21 февраля 2022 г. № 225 «Об утверждении номенклатуры должностей педагогических работников организаций, осуществляющих образовательную деятельность, должностей руководителей образовательных организаций».</a:t>
            </a:r>
          </a:p>
          <a:p>
            <a:pPr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Приказ от 24 марта 2023 г. № 196 «Об  утверждении  Порядка проведения аттестации педагогических работников организаций, осуществляющих образовательную деятельность». Действует с 1 сентября 2023 г. по 31 августа 2029 г.</a:t>
            </a:r>
          </a:p>
          <a:p>
            <a:pPr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Приморского края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30 сентября 2024 г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№ пр. 23а-1141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Регламента работы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аттестационной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 министерства образования Приморского края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проведению аттестации педагогических работников организаций, осуществляющих образовательную деятельность, в целях установления квалификационной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категории».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Приказ министерства образования Приморского края от 10 марта 2022 г. № пр. 23а-235 «Об утверждении Административного регламента министерства образования Приморского края по предоставлению государственной услуги «Проведение аттестации педагогических работников государственных (краевых) образовательных организаций, подведомственных министерству образования Приморского края, муниципальных и частных образовательных организаций, относящихся к сфере управления и координации министерства образования Приморского края».</a:t>
            </a:r>
          </a:p>
          <a:p>
            <a:pPr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Отраслевое Соглашение о регулировании социально-трудовых отношениях в организациях, находящихся в ведении министерства образования Приморского края на 2021 – 2024 годы.</a:t>
            </a:r>
          </a:p>
          <a:p>
            <a:pPr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РАЗЪЯСНЕНИЯ:</a:t>
            </a:r>
          </a:p>
          <a:p>
            <a:pPr lvl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Ответы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и Общероссийского профсоюза образования на часто задаваемые вопросы от 17 августа 2023 г. № 08-1510/394 по применению Порядка проведения аттестации.</a:t>
            </a:r>
          </a:p>
          <a:p>
            <a:pPr lvl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Ответы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и Общероссийского профсоюза образования на часто задаваемые вопросы от 7 мая 2024 г. № 08-610/262 по применению Порядка проведения аттестации.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7"/>
          <p:cNvSpPr>
            <a:spLocks noEditPoints="1"/>
          </p:cNvSpPr>
          <p:nvPr/>
        </p:nvSpPr>
        <p:spPr bwMode="auto">
          <a:xfrm>
            <a:off x="3857620" y="785794"/>
            <a:ext cx="4782566" cy="1135276"/>
          </a:xfrm>
          <a:custGeom>
            <a:avLst/>
            <a:gdLst>
              <a:gd name="T0" fmla="*/ 20653 w 20796"/>
              <a:gd name="T1" fmla="*/ 2546 h 2689"/>
              <a:gd name="T2" fmla="*/ 20653 w 20796"/>
              <a:gd name="T3" fmla="*/ 143 h 2689"/>
              <a:gd name="T4" fmla="*/ 144 w 20796"/>
              <a:gd name="T5" fmla="*/ 143 h 2689"/>
              <a:gd name="T6" fmla="*/ 144 w 20796"/>
              <a:gd name="T7" fmla="*/ 2546 h 2689"/>
              <a:gd name="T8" fmla="*/ 20653 w 20796"/>
              <a:gd name="T9" fmla="*/ 2546 h 2689"/>
              <a:gd name="T10" fmla="*/ 20796 w 20796"/>
              <a:gd name="T11" fmla="*/ 72 h 2689"/>
              <a:gd name="T12" fmla="*/ 20796 w 20796"/>
              <a:gd name="T13" fmla="*/ 2617 h 2689"/>
              <a:gd name="T14" fmla="*/ 20796 w 20796"/>
              <a:gd name="T15" fmla="*/ 2689 h 2689"/>
              <a:gd name="T16" fmla="*/ 20725 w 20796"/>
              <a:gd name="T17" fmla="*/ 2689 h 2689"/>
              <a:gd name="T18" fmla="*/ 72 w 20796"/>
              <a:gd name="T19" fmla="*/ 2689 h 2689"/>
              <a:gd name="T20" fmla="*/ 0 w 20796"/>
              <a:gd name="T21" fmla="*/ 2689 h 2689"/>
              <a:gd name="T22" fmla="*/ 0 w 20796"/>
              <a:gd name="T23" fmla="*/ 2617 h 2689"/>
              <a:gd name="T24" fmla="*/ 0 w 20796"/>
              <a:gd name="T25" fmla="*/ 72 h 2689"/>
              <a:gd name="T26" fmla="*/ 0 w 20796"/>
              <a:gd name="T27" fmla="*/ 0 h 2689"/>
              <a:gd name="T28" fmla="*/ 72 w 20796"/>
              <a:gd name="T29" fmla="*/ 0 h 2689"/>
              <a:gd name="T30" fmla="*/ 20725 w 20796"/>
              <a:gd name="T31" fmla="*/ 0 h 2689"/>
              <a:gd name="T32" fmla="*/ 20796 w 20796"/>
              <a:gd name="T33" fmla="*/ 0 h 2689"/>
              <a:gd name="T34" fmla="*/ 20796 w 20796"/>
              <a:gd name="T35" fmla="*/ 72 h 2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0796" h="2689">
                <a:moveTo>
                  <a:pt x="20653" y="2546"/>
                </a:moveTo>
                <a:lnTo>
                  <a:pt x="20653" y="143"/>
                </a:lnTo>
                <a:lnTo>
                  <a:pt x="144" y="143"/>
                </a:lnTo>
                <a:lnTo>
                  <a:pt x="144" y="2546"/>
                </a:lnTo>
                <a:lnTo>
                  <a:pt x="20653" y="2546"/>
                </a:lnTo>
                <a:close/>
                <a:moveTo>
                  <a:pt x="20796" y="72"/>
                </a:moveTo>
                <a:lnTo>
                  <a:pt x="20796" y="2617"/>
                </a:lnTo>
                <a:lnTo>
                  <a:pt x="20796" y="2689"/>
                </a:lnTo>
                <a:lnTo>
                  <a:pt x="20725" y="2689"/>
                </a:lnTo>
                <a:lnTo>
                  <a:pt x="72" y="2689"/>
                </a:lnTo>
                <a:lnTo>
                  <a:pt x="0" y="2689"/>
                </a:lnTo>
                <a:lnTo>
                  <a:pt x="0" y="2617"/>
                </a:lnTo>
                <a:lnTo>
                  <a:pt x="0" y="72"/>
                </a:lnTo>
                <a:lnTo>
                  <a:pt x="0" y="0"/>
                </a:lnTo>
                <a:lnTo>
                  <a:pt x="72" y="0"/>
                </a:lnTo>
                <a:lnTo>
                  <a:pt x="20725" y="0"/>
                </a:lnTo>
                <a:lnTo>
                  <a:pt x="20796" y="0"/>
                </a:lnTo>
                <a:lnTo>
                  <a:pt x="20796" y="72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22" name="Freeform 11"/>
          <p:cNvSpPr>
            <a:spLocks noEditPoints="1"/>
          </p:cNvSpPr>
          <p:nvPr/>
        </p:nvSpPr>
        <p:spPr bwMode="auto">
          <a:xfrm>
            <a:off x="3835938" y="2085790"/>
            <a:ext cx="4822908" cy="699247"/>
          </a:xfrm>
          <a:custGeom>
            <a:avLst/>
            <a:gdLst>
              <a:gd name="T0" fmla="*/ 20653 w 20796"/>
              <a:gd name="T1" fmla="*/ 2546 h 2689"/>
              <a:gd name="T2" fmla="*/ 20653 w 20796"/>
              <a:gd name="T3" fmla="*/ 143 h 2689"/>
              <a:gd name="T4" fmla="*/ 144 w 20796"/>
              <a:gd name="T5" fmla="*/ 143 h 2689"/>
              <a:gd name="T6" fmla="*/ 144 w 20796"/>
              <a:gd name="T7" fmla="*/ 2546 h 2689"/>
              <a:gd name="T8" fmla="*/ 20653 w 20796"/>
              <a:gd name="T9" fmla="*/ 2546 h 2689"/>
              <a:gd name="T10" fmla="*/ 20796 w 20796"/>
              <a:gd name="T11" fmla="*/ 72 h 2689"/>
              <a:gd name="T12" fmla="*/ 20796 w 20796"/>
              <a:gd name="T13" fmla="*/ 2617 h 2689"/>
              <a:gd name="T14" fmla="*/ 20796 w 20796"/>
              <a:gd name="T15" fmla="*/ 2689 h 2689"/>
              <a:gd name="T16" fmla="*/ 20725 w 20796"/>
              <a:gd name="T17" fmla="*/ 2689 h 2689"/>
              <a:gd name="T18" fmla="*/ 72 w 20796"/>
              <a:gd name="T19" fmla="*/ 2689 h 2689"/>
              <a:gd name="T20" fmla="*/ 0 w 20796"/>
              <a:gd name="T21" fmla="*/ 2689 h 2689"/>
              <a:gd name="T22" fmla="*/ 0 w 20796"/>
              <a:gd name="T23" fmla="*/ 2617 h 2689"/>
              <a:gd name="T24" fmla="*/ 0 w 20796"/>
              <a:gd name="T25" fmla="*/ 72 h 2689"/>
              <a:gd name="T26" fmla="*/ 0 w 20796"/>
              <a:gd name="T27" fmla="*/ 0 h 2689"/>
              <a:gd name="T28" fmla="*/ 72 w 20796"/>
              <a:gd name="T29" fmla="*/ 0 h 2689"/>
              <a:gd name="T30" fmla="*/ 20725 w 20796"/>
              <a:gd name="T31" fmla="*/ 0 h 2689"/>
              <a:gd name="T32" fmla="*/ 20796 w 20796"/>
              <a:gd name="T33" fmla="*/ 0 h 2689"/>
              <a:gd name="T34" fmla="*/ 20796 w 20796"/>
              <a:gd name="T35" fmla="*/ 72 h 2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0796" h="2689">
                <a:moveTo>
                  <a:pt x="20653" y="2546"/>
                </a:moveTo>
                <a:lnTo>
                  <a:pt x="20653" y="143"/>
                </a:lnTo>
                <a:lnTo>
                  <a:pt x="144" y="143"/>
                </a:lnTo>
                <a:lnTo>
                  <a:pt x="144" y="2546"/>
                </a:lnTo>
                <a:lnTo>
                  <a:pt x="20653" y="2546"/>
                </a:lnTo>
                <a:close/>
                <a:moveTo>
                  <a:pt x="20796" y="72"/>
                </a:moveTo>
                <a:lnTo>
                  <a:pt x="20796" y="2617"/>
                </a:lnTo>
                <a:lnTo>
                  <a:pt x="20796" y="2689"/>
                </a:lnTo>
                <a:lnTo>
                  <a:pt x="20725" y="2689"/>
                </a:lnTo>
                <a:lnTo>
                  <a:pt x="72" y="2689"/>
                </a:lnTo>
                <a:lnTo>
                  <a:pt x="0" y="2689"/>
                </a:lnTo>
                <a:lnTo>
                  <a:pt x="0" y="2617"/>
                </a:lnTo>
                <a:lnTo>
                  <a:pt x="0" y="72"/>
                </a:lnTo>
                <a:lnTo>
                  <a:pt x="0" y="0"/>
                </a:lnTo>
                <a:lnTo>
                  <a:pt x="72" y="0"/>
                </a:lnTo>
                <a:lnTo>
                  <a:pt x="20725" y="0"/>
                </a:lnTo>
                <a:lnTo>
                  <a:pt x="20796" y="0"/>
                </a:lnTo>
                <a:lnTo>
                  <a:pt x="20796" y="72"/>
                </a:lnTo>
                <a:close/>
              </a:path>
            </a:pathLst>
          </a:custGeom>
          <a:solidFill>
            <a:srgbClr val="138189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23" name="Freeform 8"/>
          <p:cNvSpPr>
            <a:spLocks noEditPoints="1"/>
          </p:cNvSpPr>
          <p:nvPr/>
        </p:nvSpPr>
        <p:spPr bwMode="auto">
          <a:xfrm>
            <a:off x="3857620" y="2928934"/>
            <a:ext cx="4824076" cy="928184"/>
          </a:xfrm>
          <a:custGeom>
            <a:avLst/>
            <a:gdLst>
              <a:gd name="T0" fmla="*/ 20796 w 20796"/>
              <a:gd name="T1" fmla="*/ 72 h 2689"/>
              <a:gd name="T2" fmla="*/ 20796 w 20796"/>
              <a:gd name="T3" fmla="*/ 2617 h 2689"/>
              <a:gd name="T4" fmla="*/ 20796 w 20796"/>
              <a:gd name="T5" fmla="*/ 2689 h 2689"/>
              <a:gd name="T6" fmla="*/ 20725 w 20796"/>
              <a:gd name="T7" fmla="*/ 2689 h 2689"/>
              <a:gd name="T8" fmla="*/ 72 w 20796"/>
              <a:gd name="T9" fmla="*/ 2689 h 2689"/>
              <a:gd name="T10" fmla="*/ 0 w 20796"/>
              <a:gd name="T11" fmla="*/ 2689 h 2689"/>
              <a:gd name="T12" fmla="*/ 0 w 20796"/>
              <a:gd name="T13" fmla="*/ 2617 h 2689"/>
              <a:gd name="T14" fmla="*/ 0 w 20796"/>
              <a:gd name="T15" fmla="*/ 72 h 2689"/>
              <a:gd name="T16" fmla="*/ 0 w 20796"/>
              <a:gd name="T17" fmla="*/ 0 h 2689"/>
              <a:gd name="T18" fmla="*/ 72 w 20796"/>
              <a:gd name="T19" fmla="*/ 0 h 2689"/>
              <a:gd name="T20" fmla="*/ 20725 w 20796"/>
              <a:gd name="T21" fmla="*/ 0 h 2689"/>
              <a:gd name="T22" fmla="*/ 20796 w 20796"/>
              <a:gd name="T23" fmla="*/ 0 h 2689"/>
              <a:gd name="T24" fmla="*/ 20796 w 20796"/>
              <a:gd name="T25" fmla="*/ 72 h 2689"/>
              <a:gd name="T26" fmla="*/ 20653 w 20796"/>
              <a:gd name="T27" fmla="*/ 2546 h 2689"/>
              <a:gd name="T28" fmla="*/ 20653 w 20796"/>
              <a:gd name="T29" fmla="*/ 143 h 2689"/>
              <a:gd name="T30" fmla="*/ 144 w 20796"/>
              <a:gd name="T31" fmla="*/ 143 h 2689"/>
              <a:gd name="T32" fmla="*/ 144 w 20796"/>
              <a:gd name="T33" fmla="*/ 2546 h 2689"/>
              <a:gd name="T34" fmla="*/ 20653 w 20796"/>
              <a:gd name="T35" fmla="*/ 2546 h 2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0796" h="2689">
                <a:moveTo>
                  <a:pt x="20796" y="72"/>
                </a:moveTo>
                <a:lnTo>
                  <a:pt x="20796" y="2617"/>
                </a:lnTo>
                <a:lnTo>
                  <a:pt x="20796" y="2689"/>
                </a:lnTo>
                <a:lnTo>
                  <a:pt x="20725" y="2689"/>
                </a:lnTo>
                <a:lnTo>
                  <a:pt x="72" y="2689"/>
                </a:lnTo>
                <a:lnTo>
                  <a:pt x="0" y="2689"/>
                </a:lnTo>
                <a:lnTo>
                  <a:pt x="0" y="2617"/>
                </a:lnTo>
                <a:lnTo>
                  <a:pt x="0" y="72"/>
                </a:lnTo>
                <a:lnTo>
                  <a:pt x="0" y="0"/>
                </a:lnTo>
                <a:lnTo>
                  <a:pt x="72" y="0"/>
                </a:lnTo>
                <a:lnTo>
                  <a:pt x="20725" y="0"/>
                </a:lnTo>
                <a:lnTo>
                  <a:pt x="20796" y="0"/>
                </a:lnTo>
                <a:lnTo>
                  <a:pt x="20796" y="72"/>
                </a:lnTo>
                <a:close/>
                <a:moveTo>
                  <a:pt x="20653" y="2546"/>
                </a:moveTo>
                <a:lnTo>
                  <a:pt x="20653" y="143"/>
                </a:lnTo>
                <a:lnTo>
                  <a:pt x="144" y="143"/>
                </a:lnTo>
                <a:lnTo>
                  <a:pt x="144" y="2546"/>
                </a:lnTo>
                <a:lnTo>
                  <a:pt x="20653" y="2546"/>
                </a:lnTo>
                <a:close/>
              </a:path>
            </a:pathLst>
          </a:custGeom>
          <a:solidFill>
            <a:srgbClr val="40A7E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25" name="object 3"/>
          <p:cNvSpPr txBox="1"/>
          <p:nvPr/>
        </p:nvSpPr>
        <p:spPr>
          <a:xfrm>
            <a:off x="3847380" y="870796"/>
            <a:ext cx="4610547" cy="874184"/>
          </a:xfrm>
          <a:prstGeom prst="rect">
            <a:avLst/>
          </a:prstGeom>
        </p:spPr>
        <p:txBody>
          <a:bodyPr vert="horz" wrap="square" lIns="96000" tIns="0" rIns="0" bIns="0" rtlCol="0" anchor="ctr" anchorCtr="0">
            <a:noAutofit/>
          </a:bodyPr>
          <a:lstStyle/>
          <a:p>
            <a:pPr marL="12700" algn="just">
              <a:lnSpc>
                <a:spcPct val="8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педагогических работников в целях установления первой и высшей квалификационной категории, которая будет осуществляться со дня вступления в силу приказа № 196,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предполагает периодичность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ее проведения.</a:t>
            </a:r>
            <a:endParaRPr lang="ru-RU" sz="1400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object 3"/>
          <p:cNvSpPr txBox="1"/>
          <p:nvPr/>
        </p:nvSpPr>
        <p:spPr>
          <a:xfrm>
            <a:off x="3826413" y="2996157"/>
            <a:ext cx="4724656" cy="785307"/>
          </a:xfrm>
          <a:prstGeom prst="rect">
            <a:avLst/>
          </a:prstGeom>
        </p:spPr>
        <p:txBody>
          <a:bodyPr vert="horz" wrap="square" lIns="96000" tIns="0" rIns="0" bIns="0" rtlCol="0" anchor="ctr" anchorCtr="0">
            <a:noAutofit/>
          </a:bodyPr>
          <a:lstStyle/>
          <a:p>
            <a:pPr marL="12700" algn="just">
              <a:lnSpc>
                <a:spcPct val="8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 в аттестационную комиссию о проведении аттестации в целях установления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квалификационной категории подаются педагогическими работниками,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имеющими (имевшими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первую или высшую квалификационную категорию.</a:t>
            </a:r>
            <a:endParaRPr lang="ru-RU" sz="1400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object 3"/>
          <p:cNvSpPr txBox="1"/>
          <p:nvPr/>
        </p:nvSpPr>
        <p:spPr>
          <a:xfrm>
            <a:off x="3792850" y="4590359"/>
            <a:ext cx="4782039" cy="129218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6000" tIns="0" rIns="0" bIns="0" rtlCol="0" anchor="ctr" anchorCtr="0">
            <a:noAutofit/>
          </a:bodyPr>
          <a:lstStyle/>
          <a:p>
            <a:pPr marL="12700" algn="just">
              <a:lnSpc>
                <a:spcPct val="8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Учитываются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награды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почетные звания, ведомственные знаки отличия и иные награды, полученные за достижения в педагогической деятельности, а также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победы в конкурсах профессионального мастерства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работников. </a:t>
            </a:r>
            <a:endParaRPr lang="ru-RU" sz="1400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44570" y="4518214"/>
            <a:ext cx="34289" cy="65967"/>
          </a:xfrm>
          <a:prstGeom prst="rect">
            <a:avLst/>
          </a:prstGeom>
        </p:spPr>
      </p:pic>
      <p:sp>
        <p:nvSpPr>
          <p:cNvPr id="14" name="Freeform 8"/>
          <p:cNvSpPr>
            <a:spLocks noEditPoints="1"/>
          </p:cNvSpPr>
          <p:nvPr/>
        </p:nvSpPr>
        <p:spPr bwMode="auto">
          <a:xfrm>
            <a:off x="3864512" y="3972114"/>
            <a:ext cx="4993767" cy="599894"/>
          </a:xfrm>
          <a:custGeom>
            <a:avLst/>
            <a:gdLst>
              <a:gd name="T0" fmla="*/ 20796 w 20796"/>
              <a:gd name="T1" fmla="*/ 72 h 2689"/>
              <a:gd name="T2" fmla="*/ 20796 w 20796"/>
              <a:gd name="T3" fmla="*/ 2617 h 2689"/>
              <a:gd name="T4" fmla="*/ 20796 w 20796"/>
              <a:gd name="T5" fmla="*/ 2689 h 2689"/>
              <a:gd name="T6" fmla="*/ 20725 w 20796"/>
              <a:gd name="T7" fmla="*/ 2689 h 2689"/>
              <a:gd name="T8" fmla="*/ 72 w 20796"/>
              <a:gd name="T9" fmla="*/ 2689 h 2689"/>
              <a:gd name="T10" fmla="*/ 0 w 20796"/>
              <a:gd name="T11" fmla="*/ 2689 h 2689"/>
              <a:gd name="T12" fmla="*/ 0 w 20796"/>
              <a:gd name="T13" fmla="*/ 2617 h 2689"/>
              <a:gd name="T14" fmla="*/ 0 w 20796"/>
              <a:gd name="T15" fmla="*/ 72 h 2689"/>
              <a:gd name="T16" fmla="*/ 0 w 20796"/>
              <a:gd name="T17" fmla="*/ 0 h 2689"/>
              <a:gd name="T18" fmla="*/ 72 w 20796"/>
              <a:gd name="T19" fmla="*/ 0 h 2689"/>
              <a:gd name="T20" fmla="*/ 20725 w 20796"/>
              <a:gd name="T21" fmla="*/ 0 h 2689"/>
              <a:gd name="T22" fmla="*/ 20796 w 20796"/>
              <a:gd name="T23" fmla="*/ 0 h 2689"/>
              <a:gd name="T24" fmla="*/ 20796 w 20796"/>
              <a:gd name="T25" fmla="*/ 72 h 2689"/>
              <a:gd name="T26" fmla="*/ 20653 w 20796"/>
              <a:gd name="T27" fmla="*/ 2546 h 2689"/>
              <a:gd name="T28" fmla="*/ 20653 w 20796"/>
              <a:gd name="T29" fmla="*/ 143 h 2689"/>
              <a:gd name="T30" fmla="*/ 144 w 20796"/>
              <a:gd name="T31" fmla="*/ 143 h 2689"/>
              <a:gd name="T32" fmla="*/ 144 w 20796"/>
              <a:gd name="T33" fmla="*/ 2546 h 2689"/>
              <a:gd name="T34" fmla="*/ 20653 w 20796"/>
              <a:gd name="T35" fmla="*/ 2546 h 2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0796" h="2689">
                <a:moveTo>
                  <a:pt x="20796" y="72"/>
                </a:moveTo>
                <a:lnTo>
                  <a:pt x="20796" y="2617"/>
                </a:lnTo>
                <a:lnTo>
                  <a:pt x="20796" y="2689"/>
                </a:lnTo>
                <a:lnTo>
                  <a:pt x="20725" y="2689"/>
                </a:lnTo>
                <a:lnTo>
                  <a:pt x="72" y="2689"/>
                </a:lnTo>
                <a:lnTo>
                  <a:pt x="0" y="2689"/>
                </a:lnTo>
                <a:lnTo>
                  <a:pt x="0" y="2617"/>
                </a:lnTo>
                <a:lnTo>
                  <a:pt x="0" y="72"/>
                </a:lnTo>
                <a:lnTo>
                  <a:pt x="0" y="0"/>
                </a:lnTo>
                <a:lnTo>
                  <a:pt x="72" y="0"/>
                </a:lnTo>
                <a:lnTo>
                  <a:pt x="20725" y="0"/>
                </a:lnTo>
                <a:lnTo>
                  <a:pt x="20796" y="0"/>
                </a:lnTo>
                <a:lnTo>
                  <a:pt x="20796" y="72"/>
                </a:lnTo>
                <a:close/>
                <a:moveTo>
                  <a:pt x="20653" y="2546"/>
                </a:moveTo>
                <a:lnTo>
                  <a:pt x="20653" y="143"/>
                </a:lnTo>
                <a:lnTo>
                  <a:pt x="144" y="143"/>
                </a:lnTo>
                <a:lnTo>
                  <a:pt x="144" y="2546"/>
                </a:lnTo>
                <a:lnTo>
                  <a:pt x="20653" y="254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Вводятся новые категории «Педагог-методист» и «Педагог-наставник».</a:t>
            </a:r>
          </a:p>
        </p:txBody>
      </p:sp>
      <p:pic>
        <p:nvPicPr>
          <p:cNvPr id="1055" name="Picture 31" descr="C:\Users\yashuk_ma\Desktop\1 страниц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0" y="95417"/>
            <a:ext cx="3460297" cy="65875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Freeform 8"/>
          <p:cNvSpPr>
            <a:spLocks noEditPoints="1"/>
          </p:cNvSpPr>
          <p:nvPr/>
        </p:nvSpPr>
        <p:spPr bwMode="auto">
          <a:xfrm>
            <a:off x="3810000" y="4638524"/>
            <a:ext cx="4907164" cy="1411756"/>
          </a:xfrm>
          <a:custGeom>
            <a:avLst/>
            <a:gdLst>
              <a:gd name="T0" fmla="*/ 20796 w 20796"/>
              <a:gd name="T1" fmla="*/ 72 h 2689"/>
              <a:gd name="T2" fmla="*/ 20796 w 20796"/>
              <a:gd name="T3" fmla="*/ 2617 h 2689"/>
              <a:gd name="T4" fmla="*/ 20796 w 20796"/>
              <a:gd name="T5" fmla="*/ 2689 h 2689"/>
              <a:gd name="T6" fmla="*/ 20725 w 20796"/>
              <a:gd name="T7" fmla="*/ 2689 h 2689"/>
              <a:gd name="T8" fmla="*/ 72 w 20796"/>
              <a:gd name="T9" fmla="*/ 2689 h 2689"/>
              <a:gd name="T10" fmla="*/ 0 w 20796"/>
              <a:gd name="T11" fmla="*/ 2689 h 2689"/>
              <a:gd name="T12" fmla="*/ 0 w 20796"/>
              <a:gd name="T13" fmla="*/ 2617 h 2689"/>
              <a:gd name="T14" fmla="*/ 0 w 20796"/>
              <a:gd name="T15" fmla="*/ 72 h 2689"/>
              <a:gd name="T16" fmla="*/ 0 w 20796"/>
              <a:gd name="T17" fmla="*/ 0 h 2689"/>
              <a:gd name="T18" fmla="*/ 72 w 20796"/>
              <a:gd name="T19" fmla="*/ 0 h 2689"/>
              <a:gd name="T20" fmla="*/ 20725 w 20796"/>
              <a:gd name="T21" fmla="*/ 0 h 2689"/>
              <a:gd name="T22" fmla="*/ 20796 w 20796"/>
              <a:gd name="T23" fmla="*/ 0 h 2689"/>
              <a:gd name="T24" fmla="*/ 20796 w 20796"/>
              <a:gd name="T25" fmla="*/ 72 h 2689"/>
              <a:gd name="T26" fmla="*/ 20653 w 20796"/>
              <a:gd name="T27" fmla="*/ 2546 h 2689"/>
              <a:gd name="T28" fmla="*/ 20653 w 20796"/>
              <a:gd name="T29" fmla="*/ 143 h 2689"/>
              <a:gd name="T30" fmla="*/ 144 w 20796"/>
              <a:gd name="T31" fmla="*/ 143 h 2689"/>
              <a:gd name="T32" fmla="*/ 144 w 20796"/>
              <a:gd name="T33" fmla="*/ 2546 h 2689"/>
              <a:gd name="T34" fmla="*/ 20653 w 20796"/>
              <a:gd name="T35" fmla="*/ 2546 h 2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0796" h="2689">
                <a:moveTo>
                  <a:pt x="20796" y="72"/>
                </a:moveTo>
                <a:lnTo>
                  <a:pt x="20796" y="2617"/>
                </a:lnTo>
                <a:lnTo>
                  <a:pt x="20796" y="2689"/>
                </a:lnTo>
                <a:lnTo>
                  <a:pt x="20725" y="2689"/>
                </a:lnTo>
                <a:lnTo>
                  <a:pt x="72" y="2689"/>
                </a:lnTo>
                <a:lnTo>
                  <a:pt x="0" y="2689"/>
                </a:lnTo>
                <a:lnTo>
                  <a:pt x="0" y="2617"/>
                </a:lnTo>
                <a:lnTo>
                  <a:pt x="0" y="72"/>
                </a:lnTo>
                <a:lnTo>
                  <a:pt x="0" y="0"/>
                </a:lnTo>
                <a:lnTo>
                  <a:pt x="72" y="0"/>
                </a:lnTo>
                <a:lnTo>
                  <a:pt x="20725" y="0"/>
                </a:lnTo>
                <a:lnTo>
                  <a:pt x="20796" y="0"/>
                </a:lnTo>
                <a:lnTo>
                  <a:pt x="20796" y="72"/>
                </a:lnTo>
                <a:close/>
                <a:moveTo>
                  <a:pt x="20653" y="2546"/>
                </a:moveTo>
                <a:lnTo>
                  <a:pt x="20653" y="143"/>
                </a:lnTo>
                <a:lnTo>
                  <a:pt x="144" y="143"/>
                </a:lnTo>
                <a:lnTo>
                  <a:pt x="144" y="2546"/>
                </a:lnTo>
                <a:lnTo>
                  <a:pt x="20653" y="2546"/>
                </a:lnTo>
                <a:close/>
              </a:path>
            </a:pathLst>
          </a:custGeom>
          <a:solidFill>
            <a:srgbClr val="BC99BD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19" name="Прямоугольник 18"/>
          <p:cNvSpPr/>
          <p:nvPr/>
        </p:nvSpPr>
        <p:spPr>
          <a:xfrm>
            <a:off x="2617470" y="278004"/>
            <a:ext cx="55993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381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Порядка</a:t>
            </a:r>
            <a:endParaRPr lang="ru-RU" sz="2000" b="1" dirty="0">
              <a:solidFill>
                <a:srgbClr val="1381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852862" y="2159000"/>
            <a:ext cx="4652963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algn="just">
              <a:lnSpc>
                <a:spcPct val="80000"/>
              </a:lnSpc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Вместе с заявлением в аттестационную комиссию подаются результаты профессиональной деятельности (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папка-накопитель или индивидуальная папка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).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5399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0874" t="13373" r="30719" b="8950"/>
          <a:stretch>
            <a:fillRect/>
          </a:stretch>
        </p:blipFill>
        <p:spPr bwMode="auto">
          <a:xfrm>
            <a:off x="1214414" y="-98813"/>
            <a:ext cx="7000924" cy="695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Различие между Регламентами 2023 и 2024 гг.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1" y="857232"/>
          <a:ext cx="8215371" cy="56397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3981"/>
                <a:gridCol w="4211390"/>
              </a:tblGrid>
              <a:tr h="76041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БЫЛО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сентября 2023 г. № пр. 23а-1280 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СТАЛО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 сентября 2024г № пр. 23а-1141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B9E9E9">
                        <a:alpha val="24000"/>
                      </a:srgbClr>
                    </a:solidFill>
                  </a:tcPr>
                </a:tc>
              </a:tr>
              <a:tr h="487933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13818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32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 документов, необходимых для предоставления в Комиссию: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5) </a:t>
                      </a:r>
                      <a:r>
                        <a:rPr lang="ru-RU" sz="1200" b="1" dirty="0">
                          <a:solidFill>
                            <a:srgbClr val="13818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индивидуальная папка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(приложение № 4 к Регламенту), в которой представлены результаты профессиональной деятельности;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6) опись документов индивидуальной папки (приложение № 5 к Регламенту), </a:t>
                      </a:r>
                      <a:r>
                        <a:rPr lang="ru-RU" sz="1200" b="1" dirty="0">
                          <a:solidFill>
                            <a:srgbClr val="13818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прошитую</a:t>
                      </a:r>
                      <a:r>
                        <a:rPr lang="ru-RU" sz="1200" b="0" dirty="0">
                          <a:solidFill>
                            <a:srgbClr val="13818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заверенную руководителем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организации, осуществляющей образовательную деятельность </a:t>
                      </a:r>
                      <a:r>
                        <a:rPr lang="ru-RU" sz="1200" b="1" dirty="0">
                          <a:solidFill>
                            <a:srgbClr val="13818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 экземпляра);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rgbClr val="13818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rgbClr val="13818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7) </a:t>
                      </a:r>
                      <a:r>
                        <a:rPr lang="ru-RU" sz="1200" b="1" dirty="0">
                          <a:solidFill>
                            <a:srgbClr val="13818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экспертное заключение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включающее список критериев результатов профессиональной деятельности для каждой должности (приложение № 6 к Регламенту)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solidFill>
                          <a:srgbClr val="13818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solidFill>
                          <a:srgbClr val="13818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>
                          <a:solidFill>
                            <a:srgbClr val="13818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31 </a:t>
                      </a:r>
                    </a:p>
                    <a:p>
                      <a:pPr algn="just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 документов, необходимых для предоставления в Комиссию:</a:t>
                      </a:r>
                    </a:p>
                    <a:p>
                      <a:pPr algn="just"/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6) сведения о результатах профессиональной деятельности педагогического работника, собранные в </a:t>
                      </a:r>
                      <a:r>
                        <a:rPr lang="ru-RU" sz="1200" b="1" dirty="0">
                          <a:solidFill>
                            <a:srgbClr val="13818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папке-накопителе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(приложение № 4 к Регламенту);</a:t>
                      </a:r>
                    </a:p>
                    <a:p>
                      <a:pPr algn="just"/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7) опись документов результатов профессиональной деятельности педагогического работника (приложение № 5 к Регламенту), заверенную руководителем организации, осуществляющей образовательную деятельность;</a:t>
                      </a:r>
                    </a:p>
                    <a:p>
                      <a:pPr algn="just"/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8) </a:t>
                      </a:r>
                      <a:r>
                        <a:rPr lang="ru-RU" sz="1200" b="1" dirty="0">
                          <a:solidFill>
                            <a:srgbClr val="13818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экспертное заключение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включающее показатели результатов профессиональной деятельности, соответствующие пунктам 35, 36 для первой, высшей категорий, либо пунктам 50, 51 для категорий «педагог-методист», «педагог-наставник» Порядка проведения аттестации (приложение № 8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Регламенту), либо чек-лист оценки результатов для педагогических работников, имеющих государственные награды, почётные звания, полученные за достижения в педагогической деятельности; дипломы победителей или призёров конкурсов профессионального мастерства (далее - </a:t>
                      </a:r>
                      <a:r>
                        <a:rPr lang="ru-RU" sz="1200" b="1" dirty="0">
                          <a:solidFill>
                            <a:srgbClr val="13818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чек-лист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оценки результатов) (приложение № 9 к Регламенту);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аттестации педагогических работников, имеющих государственные награды, дипломы победителей или призёров конкурсов профессионального мастерства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73339482"/>
              </p:ext>
            </p:extLst>
          </p:nvPr>
        </p:nvGraphicFramePr>
        <p:xfrm>
          <a:off x="357158" y="1214422"/>
          <a:ext cx="8490257" cy="527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06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396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0178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БЫЛО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сентября 2023 г. № пр. 23а-1280 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СТАЛО</a:t>
                      </a:r>
                    </a:p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сентября 2024г № пр. 23а-1141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B9E9E9">
                        <a:alpha val="24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56937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>
                          <a:solidFill>
                            <a:srgbClr val="13818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33 </a:t>
                      </a:r>
                    </a:p>
                    <a:p>
                      <a:pPr algn="just"/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 «За указанными педагогическими работниками специалисты для всестороннего анализа их профессиональной деятельности не закрепляются. В своем заявлении педагогические работники могут по своему усмотрению сообщить и представить сведения об имеющихся у них государственных наградах, почетных званиях, ведомственных знаках отличия и иных наградах, полученных за достижения в педагогической деятельности, либо сведения о награждениях за участие в профессиональных конкурсах, проводимых на уровне организации, муниципальном, региональном или федеральном уровнях. Порядком аттестации не предусмотрен перечень наград, почетных званий, ведомственных знаков отличия и иных наград, полученных за достижения в педагогической деятельности, перечень или уровень проведения конкурсов профессионального мастерства. Аттестация таких педагогических работников проводится комиссией на основе сведений, подтверждающих наличие у них наград, званий, знаков отличия, сведений о награждениях за участие в конкурсах профессионального мастерства, а также на основе результатов работы педагогических работников, соответствующих показателям, предусмотренным пунктами 35, 36 Порядка аттестации»…</a:t>
                      </a:r>
                    </a:p>
                    <a:p>
                      <a:pPr algn="just"/>
                      <a:endParaRPr lang="ru-RU" sz="1400" b="1" dirty="0">
                        <a:solidFill>
                          <a:srgbClr val="13818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>
                          <a:solidFill>
                            <a:srgbClr val="13818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32</a:t>
                      </a:r>
                    </a:p>
                    <a:p>
                      <a:pPr algn="just"/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…«</a:t>
                      </a:r>
                      <a:r>
                        <a:rPr lang="ru-RU" sz="1200" b="1" dirty="0">
                          <a:solidFill>
                            <a:srgbClr val="13818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Комиссию предоставляются заявления педагогических работников</a:t>
                      </a:r>
                      <a:r>
                        <a:rPr lang="ru-RU" sz="1200" b="1" baseline="0" dirty="0">
                          <a:solidFill>
                            <a:srgbClr val="13818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13818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сведения о результатах профессиональной деятельности, собранные в папке-накопителе, а также чек-лист оценки результатов.</a:t>
                      </a:r>
                    </a:p>
                    <a:p>
                      <a:pPr algn="just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Подтверждение наличия званий, знаков отличия, наград, результатов конкурсов, полученных в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межаттестационный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период, а также подтверждение соответствия результатов работы педагогического работника показателям, предусмотренными пунктами 35, 36 Порядка проведения аттестации, может по просьбе педагогического работника осуществляться руководителем организации по согласованию с выборным органом первичной профсоюзной организации. В этом случае на Комиссию к </a:t>
                      </a:r>
                      <a:r>
                        <a:rPr lang="ru-RU" sz="1200" b="1" dirty="0">
                          <a:solidFill>
                            <a:srgbClr val="13818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заявлению прикладывается ходатайство руководителя, включающее мотивированную, объективную оценку результатов профессиональной деятельности, предусмотренными пунктами 35, 36 Порядка проведения аттестации (приложение № 7 к Регламенту), а также чек-лист оценки результатов.»…</a:t>
                      </a:r>
                    </a:p>
                    <a:p>
                      <a:pPr algn="just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0354" t="22026" r="8407" b="8750"/>
          <a:stretch>
            <a:fillRect/>
          </a:stretch>
        </p:blipFill>
        <p:spPr bwMode="auto">
          <a:xfrm>
            <a:off x="-4903" y="285728"/>
            <a:ext cx="9148903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72547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Различие между Регламентами 2023 и 2024 гг.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1214423"/>
          <a:ext cx="8643998" cy="42148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87051"/>
                <a:gridCol w="4156947"/>
              </a:tblGrid>
              <a:tr h="78581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БЫЛО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сентября 2023 г. № пр. 23а-1280 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СТАЛО</a:t>
                      </a:r>
                    </a:p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сентября 2024г № пр. 23а-1141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B9E9E9">
                        <a:alpha val="24000"/>
                      </a:srgbClr>
                    </a:solidFill>
                  </a:tcPr>
                </a:tc>
              </a:tr>
              <a:tr h="3429024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>
                          <a:solidFill>
                            <a:srgbClr val="13818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Приложение №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13818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Приложение </a:t>
                      </a:r>
                      <a:r>
                        <a:rPr lang="ru-RU" sz="1200" b="1" dirty="0">
                          <a:solidFill>
                            <a:srgbClr val="13818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8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04EF3F8-D9F5-CC37-908C-FC1D857398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2571744"/>
            <a:ext cx="4132392" cy="282921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752098C-376E-310F-8ACB-A364E77D1B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2" y="2571744"/>
            <a:ext cx="4092325" cy="27692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DD37EE2-3EB4-422C-7B8A-2EE7EBF858D1}"/>
              </a:ext>
            </a:extLst>
          </p:cNvPr>
          <p:cNvSpPr txBox="1"/>
          <p:nvPr/>
        </p:nvSpPr>
        <p:spPr>
          <a:xfrm>
            <a:off x="500034" y="5572140"/>
            <a:ext cx="8429684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Различие экспертных заключений состоит в том, что в новом регламенте убраны 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баллы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согласно п. 11 «ответам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Минпросвещения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России и Общероссийского профсоюза образования на часто задаваемые вопросы от 7 мая 2024 г. № 08-610/262 по применению Порядка проведения аттестации».</a:t>
            </a:r>
            <a:endParaRPr lang="ru-RU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5"/>
          <p:cNvSpPr txBox="1">
            <a:spLocks noGrp="1"/>
          </p:cNvSpPr>
          <p:nvPr>
            <p:ph idx="1"/>
          </p:nvPr>
        </p:nvSpPr>
        <p:spPr>
          <a:xfrm>
            <a:off x="500034" y="1214422"/>
            <a:ext cx="8186766" cy="49117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Педагог, прежде чем подать заявление для установления квалификационной категории, проводит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всесторонний самоанализ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своей профессиональной деятельности в соответствии с Порядком проведения аттестации в целях установления квалификационной категории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от 24 марта 2023 г. № 196 «Об  утверждении  Порядка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аттестации педагогических работников организаций, осуществляющих образовательную деятельность»).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1570</Words>
  <PresentationFormat>Экран (4:3)</PresentationFormat>
  <Paragraphs>89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Аттестация  педагогических работников  на квалификационную категорию </vt:lpstr>
      <vt:lpstr> Нормативно-правовое обеспечение процедуры проведения аттестации </vt:lpstr>
      <vt:lpstr>Слайд 3</vt:lpstr>
      <vt:lpstr> </vt:lpstr>
      <vt:lpstr>Различие между Регламентами 2023 и 2024 гг.  </vt:lpstr>
      <vt:lpstr>Особенности аттестации педагогических работников, имеющих государственные награды, дипломы победителей или призёров конкурсов профессионального мастерства  </vt:lpstr>
      <vt:lpstr>Слайд 7</vt:lpstr>
      <vt:lpstr>Различие между Регламентами 2023 и 2024 гг.</vt:lpstr>
      <vt:lpstr>Слайд 9</vt:lpstr>
      <vt:lpstr>Показатели профессиональной деятельности</vt:lpstr>
      <vt:lpstr>Показатели профессиональной деятельности</vt:lpstr>
      <vt:lpstr>Перечень документов, необходимых для предоставления в аттестационную комиссию: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Аттестация  педагогических работников  на квалификационную категорию </dc:title>
  <dc:creator>User</dc:creator>
  <cp:lastModifiedBy>User</cp:lastModifiedBy>
  <cp:revision>4</cp:revision>
  <dcterms:created xsi:type="dcterms:W3CDTF">2024-10-09T04:28:41Z</dcterms:created>
  <dcterms:modified xsi:type="dcterms:W3CDTF">2024-10-09T05:02:27Z</dcterms:modified>
</cp:coreProperties>
</file>